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1" r:id="rId18"/>
    <p:sldId id="282" r:id="rId19"/>
    <p:sldId id="280" r:id="rId20"/>
    <p:sldId id="266" r:id="rId21"/>
    <p:sldId id="271" r:id="rId22"/>
    <p:sldId id="267" r:id="rId23"/>
    <p:sldId id="257" r:id="rId24"/>
    <p:sldId id="279" r:id="rId25"/>
    <p:sldId id="268" r:id="rId26"/>
    <p:sldId id="283" r:id="rId27"/>
    <p:sldId id="269" r:id="rId28"/>
    <p:sldId id="27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7" d="100"/>
          <a:sy n="37" d="100"/>
        </p:scale>
        <p:origin x="-2770" y="-10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4CDEA6-14CF-4A98-95BA-DCA443CC47DF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94D0C-07E3-4F95-A254-D6A36F3C0D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450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712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0279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46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2563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6671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0131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588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87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0054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228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073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79B77-0F0D-4187-8914-C972EA0ED1C8}" type="datetimeFigureOut">
              <a:rPr lang="en-AU" smtClean="0"/>
              <a:t>16/02/2014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B3EEB-67D6-4D5E-B664-9C89E894479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415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952327"/>
          </a:xfrm>
        </p:spPr>
        <p:txBody>
          <a:bodyPr>
            <a:normAutofit/>
          </a:bodyPr>
          <a:lstStyle/>
          <a:p>
            <a:r>
              <a:rPr lang="en-AU" sz="6700" dirty="0" err="1" smtClean="0"/>
              <a:t>Gattaca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Text </a:t>
            </a:r>
            <a:r>
              <a:rPr lang="en-AU" dirty="0" err="1" smtClean="0"/>
              <a:t>ResponseTopic</a:t>
            </a:r>
            <a:r>
              <a:rPr lang="en-AU" dirty="0" smtClean="0"/>
              <a:t> Types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200800" cy="1752600"/>
          </a:xfrm>
        </p:spPr>
        <p:txBody>
          <a:bodyPr/>
          <a:lstStyle/>
          <a:p>
            <a:r>
              <a:rPr lang="en-AU" smtClean="0"/>
              <a:t>OR</a:t>
            </a:r>
          </a:p>
          <a:p>
            <a:r>
              <a:rPr lang="en-AU" smtClean="0"/>
              <a:t>What </a:t>
            </a:r>
            <a:r>
              <a:rPr lang="en-AU" dirty="0" smtClean="0"/>
              <a:t>the topic is asking you to write about.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947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Vincent Freeman/Jerome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220" y="1600200"/>
            <a:ext cx="6543560" cy="4525963"/>
          </a:xfrm>
        </p:spPr>
      </p:pic>
    </p:spTree>
    <p:extLst>
      <p:ext uri="{BB962C8B-B14F-4D97-AF65-F5344CB8AC3E}">
        <p14:creationId xmlns:p14="http://schemas.microsoft.com/office/powerpoint/2010/main" val="151998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Irene Cassini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988840"/>
            <a:ext cx="4462937" cy="302433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97" y="1268760"/>
            <a:ext cx="269682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22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Jerome Eugene Morrow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68" y="1988840"/>
            <a:ext cx="7292300" cy="3434294"/>
          </a:xfrm>
        </p:spPr>
      </p:pic>
    </p:spTree>
    <p:extLst>
      <p:ext uri="{BB962C8B-B14F-4D97-AF65-F5344CB8AC3E}">
        <p14:creationId xmlns:p14="http://schemas.microsoft.com/office/powerpoint/2010/main" val="321145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Anton Freeman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48" y="2132856"/>
            <a:ext cx="7878059" cy="3241259"/>
          </a:xfrm>
        </p:spPr>
      </p:pic>
    </p:spTree>
    <p:extLst>
      <p:ext uri="{BB962C8B-B14F-4D97-AF65-F5344CB8AC3E}">
        <p14:creationId xmlns:p14="http://schemas.microsoft.com/office/powerpoint/2010/main" val="90300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Ideas/Themes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AU" dirty="0" smtClean="0"/>
              <a:t>Genetic Engineering &amp; Ethics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Discrimination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Determinism </a:t>
            </a:r>
            <a:r>
              <a:rPr lang="en-AU" dirty="0" err="1" smtClean="0"/>
              <a:t>vs</a:t>
            </a:r>
            <a:r>
              <a:rPr lang="en-AU" dirty="0" smtClean="0"/>
              <a:t> Free Will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Triumph of the Human Spirit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Eugenics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Future worlds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492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dirty="0" smtClean="0"/>
              <a:t>Ethics</a:t>
            </a:r>
            <a:endParaRPr lang="en-AU" sz="6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270251"/>
              </p:ext>
            </p:extLst>
          </p:nvPr>
        </p:nvGraphicFramePr>
        <p:xfrm>
          <a:off x="457200" y="3131661"/>
          <a:ext cx="8229600" cy="365760"/>
        </p:xfrm>
        <a:graphic>
          <a:graphicData uri="http://schemas.openxmlformats.org/drawingml/2006/table">
            <a:tbl>
              <a:tblPr/>
              <a:tblGrid>
                <a:gridCol w="3383444"/>
                <a:gridCol w="4846156"/>
              </a:tblGrid>
              <a:tr h="0">
                <a:tc>
                  <a:txBody>
                    <a:bodyPr/>
                    <a:lstStyle/>
                    <a:p>
                      <a:pPr fontAlgn="t"/>
                      <a:endParaRPr lang="en-AU" i="1" dirty="0">
                        <a:effectLst/>
                      </a:endParaRPr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993639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9632" y="1484785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dirty="0"/>
              <a:t>M</a:t>
            </a:r>
            <a:r>
              <a:rPr lang="en-AU" sz="4800" dirty="0" smtClean="0"/>
              <a:t>oral </a:t>
            </a:r>
            <a:r>
              <a:rPr lang="en-AU" sz="4800" dirty="0"/>
              <a:t>principles that govern a person's behaviour or the conducting of an activity.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039018"/>
            <a:ext cx="3384376" cy="239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2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Genetic Engineering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40" y="1196815"/>
            <a:ext cx="2496194" cy="187214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111" y="1700808"/>
            <a:ext cx="2324100" cy="1971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514" y="4437112"/>
            <a:ext cx="2724472" cy="18134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231144"/>
            <a:ext cx="1929969" cy="23316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34" y="4149080"/>
            <a:ext cx="2858146" cy="178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54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Determinism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T</a:t>
            </a:r>
            <a:r>
              <a:rPr lang="en-AU" dirty="0" smtClean="0"/>
              <a:t>he </a:t>
            </a:r>
            <a:r>
              <a:rPr lang="en-AU" dirty="0"/>
              <a:t>doctrine that all events, including human action, are ultimately determined by causes regarded as external to the will</a:t>
            </a:r>
            <a:r>
              <a:rPr lang="en-AU" dirty="0" smtClean="0"/>
              <a:t>.</a:t>
            </a:r>
          </a:p>
          <a:p>
            <a:pPr marL="0" indent="0">
              <a:buNone/>
            </a:pPr>
            <a:endParaRPr lang="en-AU" smtClean="0"/>
          </a:p>
          <a:p>
            <a:pPr marL="0" indent="0">
              <a:buNone/>
            </a:pPr>
            <a:r>
              <a:rPr lang="en-AU" smtClean="0"/>
              <a:t>Fate</a:t>
            </a: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Destiny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377314"/>
            <a:ext cx="3782169" cy="279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24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Free will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T</a:t>
            </a:r>
            <a:r>
              <a:rPr lang="en-AU" dirty="0" smtClean="0"/>
              <a:t>he </a:t>
            </a:r>
            <a:r>
              <a:rPr lang="en-AU" dirty="0"/>
              <a:t>power of acting without the constraint of necessity or fate; the ability to act at one's own discretion</a:t>
            </a:r>
            <a:r>
              <a:rPr lang="en-AU" dirty="0" smtClean="0"/>
              <a:t>.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Self-determination</a:t>
            </a:r>
          </a:p>
          <a:p>
            <a:pPr marL="0" indent="0">
              <a:buNone/>
            </a:pPr>
            <a:r>
              <a:rPr lang="en-AU" dirty="0"/>
              <a:t>I</a:t>
            </a:r>
            <a:r>
              <a:rPr lang="en-AU" dirty="0" smtClean="0"/>
              <a:t>ndependence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03806"/>
            <a:ext cx="3780640" cy="378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9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Eugenics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T</a:t>
            </a:r>
            <a:r>
              <a:rPr lang="en-AU" dirty="0" smtClean="0"/>
              <a:t>he </a:t>
            </a:r>
            <a:r>
              <a:rPr lang="en-AU" dirty="0"/>
              <a:t>science of improving a </a:t>
            </a:r>
            <a:r>
              <a:rPr lang="en-AU" dirty="0" smtClean="0"/>
              <a:t>population</a:t>
            </a:r>
          </a:p>
          <a:p>
            <a:pPr marL="0" indent="0">
              <a:buNone/>
            </a:pPr>
            <a:r>
              <a:rPr lang="en-AU" dirty="0" smtClean="0"/>
              <a:t>by </a:t>
            </a:r>
            <a:r>
              <a:rPr lang="en-AU" dirty="0"/>
              <a:t>controlled breeding to </a:t>
            </a:r>
            <a:r>
              <a:rPr lang="en-AU" dirty="0" smtClean="0"/>
              <a:t>increase</a:t>
            </a:r>
          </a:p>
          <a:p>
            <a:pPr marL="0" indent="0">
              <a:buNone/>
            </a:pPr>
            <a:r>
              <a:rPr lang="en-AU" dirty="0" smtClean="0"/>
              <a:t>the </a:t>
            </a:r>
            <a:r>
              <a:rPr lang="en-AU" dirty="0"/>
              <a:t>occurrence of </a:t>
            </a:r>
            <a:r>
              <a:rPr lang="en-AU" dirty="0" smtClean="0"/>
              <a:t>desirable</a:t>
            </a:r>
          </a:p>
          <a:p>
            <a:pPr marL="0" indent="0">
              <a:buNone/>
            </a:pPr>
            <a:r>
              <a:rPr lang="en-AU" dirty="0" smtClean="0"/>
              <a:t>heritable </a:t>
            </a:r>
            <a:r>
              <a:rPr lang="en-AU" dirty="0"/>
              <a:t>characteristics</a:t>
            </a:r>
            <a:r>
              <a:rPr lang="en-AU" dirty="0" smtClean="0"/>
              <a:t>.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996951"/>
            <a:ext cx="2664296" cy="35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79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Text response essays have to: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 smtClean="0"/>
              <a:t>• Demonstrate </a:t>
            </a:r>
            <a:r>
              <a:rPr lang="en-AU" dirty="0"/>
              <a:t>a close and perceptive reading of the text, exploring complexities of its concepts </a:t>
            </a:r>
            <a:r>
              <a:rPr lang="en-AU" dirty="0" smtClean="0"/>
              <a:t>and </a:t>
            </a:r>
            <a:r>
              <a:rPr lang="en-AU" dirty="0"/>
              <a:t>construction.</a:t>
            </a:r>
          </a:p>
          <a:p>
            <a:pPr marL="0" indent="0">
              <a:buNone/>
            </a:pPr>
            <a:r>
              <a:rPr lang="en-AU" dirty="0"/>
              <a:t> • </a:t>
            </a:r>
            <a:r>
              <a:rPr lang="en-AU" dirty="0" smtClean="0"/>
              <a:t>Demonstrate </a:t>
            </a:r>
            <a:r>
              <a:rPr lang="en-AU" dirty="0"/>
              <a:t>an understanding of the implications of the topic, using an appropriate strategy for </a:t>
            </a:r>
            <a:r>
              <a:rPr lang="en-AU" dirty="0" smtClean="0"/>
              <a:t>dealing with it, and exploring its complexity from the basis of the text.</a:t>
            </a:r>
          </a:p>
          <a:p>
            <a:pPr marL="0" indent="0">
              <a:buNone/>
            </a:pPr>
            <a:r>
              <a:rPr lang="en-AU" dirty="0" smtClean="0"/>
              <a:t> </a:t>
            </a:r>
            <a:r>
              <a:rPr lang="en-AU" dirty="0"/>
              <a:t>• </a:t>
            </a:r>
            <a:r>
              <a:rPr lang="en-AU" dirty="0" smtClean="0"/>
              <a:t>Develop </a:t>
            </a:r>
            <a:r>
              <a:rPr lang="en-AU" dirty="0"/>
              <a:t>a cogent, controlled and well-substantiated discussion using precise and expressive </a:t>
            </a:r>
            <a:r>
              <a:rPr lang="en-AU" dirty="0" smtClean="0"/>
              <a:t>language. </a:t>
            </a:r>
            <a:r>
              <a:rPr lang="en-AU" sz="2600" b="1" dirty="0" smtClean="0"/>
              <a:t>VCAA English Expected Qualities</a:t>
            </a:r>
            <a:endParaRPr lang="en-AU" sz="2600" b="1" dirty="0"/>
          </a:p>
        </p:txBody>
      </p:sp>
    </p:spTree>
    <p:extLst>
      <p:ext uri="{BB962C8B-B14F-4D97-AF65-F5344CB8AC3E}">
        <p14:creationId xmlns:p14="http://schemas.microsoft.com/office/powerpoint/2010/main" val="262965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author/director uses structures, features and conventions to construct meaning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Topic sounds like:</a:t>
            </a:r>
          </a:p>
          <a:p>
            <a:pPr marL="0" indent="0">
              <a:buNone/>
            </a:pPr>
            <a:r>
              <a:rPr lang="en-AU" dirty="0" smtClean="0"/>
              <a:t>Author/director’s name </a:t>
            </a:r>
          </a:p>
          <a:p>
            <a:pPr marL="0" indent="0">
              <a:buNone/>
            </a:pPr>
            <a:r>
              <a:rPr lang="en-AU" dirty="0" smtClean="0"/>
              <a:t>Type of text [poetry, play, film, fiction, non-fiction, music lyrics, multimodal]</a:t>
            </a:r>
          </a:p>
          <a:p>
            <a:pPr marL="0" indent="0">
              <a:buNone/>
            </a:pPr>
            <a:r>
              <a:rPr lang="en-AU" b="1" dirty="0" smtClean="0"/>
              <a:t>Example:</a:t>
            </a:r>
          </a:p>
          <a:p>
            <a:pPr marL="0" indent="0">
              <a:buNone/>
            </a:pPr>
            <a:r>
              <a:rPr lang="en-AU" b="1" dirty="0" smtClean="0"/>
              <a:t>Andrew </a:t>
            </a:r>
            <a:r>
              <a:rPr lang="en-AU" b="1" dirty="0" err="1" smtClean="0"/>
              <a:t>Niccol</a:t>
            </a:r>
            <a:r>
              <a:rPr lang="en-AU" b="1" dirty="0"/>
              <a:t> </a:t>
            </a:r>
            <a:r>
              <a:rPr lang="en-AU" b="1" dirty="0" smtClean="0"/>
              <a:t>has made a film that is both a cautionary tale and a celebration of the human spirit.  Discuss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383797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Film – structures, features, conventions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AU" dirty="0" smtClean="0"/>
              <a:t>Camera – angles, position</a:t>
            </a:r>
          </a:p>
          <a:p>
            <a:pPr marL="0" indent="0">
              <a:buNone/>
            </a:pPr>
            <a:r>
              <a:rPr lang="en-AU" dirty="0" smtClean="0"/>
              <a:t>Lighting</a:t>
            </a:r>
          </a:p>
          <a:p>
            <a:pPr marL="0" indent="0">
              <a:buNone/>
            </a:pPr>
            <a:r>
              <a:rPr lang="en-AU" dirty="0" smtClean="0"/>
              <a:t>Sound/Music</a:t>
            </a:r>
          </a:p>
          <a:p>
            <a:pPr marL="0" indent="0">
              <a:buNone/>
            </a:pPr>
            <a:r>
              <a:rPr lang="en-AU" dirty="0" err="1" smtClean="0"/>
              <a:t>Mise</a:t>
            </a:r>
            <a:r>
              <a:rPr lang="en-AU" dirty="0" smtClean="0"/>
              <a:t> en scene – everything in the frame</a:t>
            </a:r>
          </a:p>
          <a:p>
            <a:pPr marL="0" indent="0">
              <a:buNone/>
            </a:pPr>
            <a:r>
              <a:rPr lang="en-AU" dirty="0" smtClean="0"/>
              <a:t>Editing: cross cutting, </a:t>
            </a:r>
            <a:r>
              <a:rPr lang="en-AU" dirty="0" err="1" smtClean="0"/>
              <a:t>juxtapositioning</a:t>
            </a: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Voice over</a:t>
            </a:r>
          </a:p>
          <a:p>
            <a:pPr marL="0" indent="0">
              <a:buNone/>
            </a:pPr>
            <a:r>
              <a:rPr lang="en-AU" dirty="0" smtClean="0"/>
              <a:t>Flash backs</a:t>
            </a:r>
          </a:p>
          <a:p>
            <a:pPr marL="0" indent="0">
              <a:buNone/>
            </a:pPr>
            <a:r>
              <a:rPr lang="en-AU" dirty="0" smtClean="0"/>
              <a:t>Genre: Science Fiction, Film Noir, Thriller, Romance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6636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Author/Director Point of View and Values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Topic sounds like:</a:t>
            </a:r>
          </a:p>
          <a:p>
            <a:pPr marL="0" indent="0">
              <a:buNone/>
            </a:pPr>
            <a:r>
              <a:rPr lang="en-AU" dirty="0" smtClean="0"/>
              <a:t>Author/Director name </a:t>
            </a:r>
          </a:p>
          <a:p>
            <a:pPr marL="0" indent="0">
              <a:buNone/>
            </a:pPr>
            <a:r>
              <a:rPr lang="en-AU" dirty="0" smtClean="0"/>
              <a:t>The word ‘suggests’ </a:t>
            </a:r>
          </a:p>
          <a:p>
            <a:pPr marL="0" indent="0">
              <a:buNone/>
            </a:pPr>
            <a:r>
              <a:rPr lang="en-AU" dirty="0" smtClean="0"/>
              <a:t>The words ‘demonstrates’ or ‘shows’ </a:t>
            </a:r>
          </a:p>
          <a:p>
            <a:pPr marL="0" indent="0">
              <a:buNone/>
            </a:pPr>
            <a:r>
              <a:rPr lang="en-AU" b="1" dirty="0" smtClean="0"/>
              <a:t>Example:</a:t>
            </a:r>
          </a:p>
          <a:p>
            <a:pPr marL="0" indent="0">
              <a:buNone/>
            </a:pPr>
            <a:r>
              <a:rPr lang="en-AU" b="1" dirty="0" smtClean="0"/>
              <a:t>Andrew </a:t>
            </a:r>
            <a:r>
              <a:rPr lang="en-AU" b="1" dirty="0" err="1" smtClean="0"/>
              <a:t>Niccols</a:t>
            </a:r>
            <a:r>
              <a:rPr lang="en-AU" b="1" dirty="0" smtClean="0"/>
              <a:t> film </a:t>
            </a:r>
            <a:r>
              <a:rPr lang="en-AU" b="1" i="1" dirty="0" err="1" smtClean="0"/>
              <a:t>Gattaca</a:t>
            </a:r>
            <a:r>
              <a:rPr lang="en-AU" b="1" dirty="0" smtClean="0"/>
              <a:t> demonstrates the ‘triumph of the human spirit’.  Discuss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149836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Andrew </a:t>
            </a:r>
            <a:r>
              <a:rPr lang="en-AU" dirty="0" err="1" smtClean="0"/>
              <a:t>Niccol</a:t>
            </a:r>
            <a:r>
              <a:rPr lang="en-AU" dirty="0" smtClean="0"/>
              <a:t> quotes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In bringing to life his vision of a future society obsessed with human perfection, Andrew </a:t>
            </a:r>
            <a:r>
              <a:rPr lang="en-AU" dirty="0" err="1"/>
              <a:t>Niccol</a:t>
            </a:r>
            <a:r>
              <a:rPr lang="en-AU" dirty="0"/>
              <a:t> brought a number of disciplines into his screenplay, from eugenics to forensic science to social engineering. </a:t>
            </a:r>
            <a:r>
              <a:rPr lang="en-AU" dirty="0" err="1"/>
              <a:t>Niccol</a:t>
            </a:r>
            <a:r>
              <a:rPr lang="en-AU" dirty="0"/>
              <a:t> says an interest in these areas is "hard to avoid at the moment. You can't pick up a newspaper without seeing something." 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8296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Andrew </a:t>
            </a:r>
            <a:r>
              <a:rPr lang="en-AU" dirty="0" err="1" smtClean="0"/>
              <a:t>Niccol</a:t>
            </a:r>
            <a:r>
              <a:rPr lang="en-AU" dirty="0" smtClean="0"/>
              <a:t> Quotes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But he also feels this is not just a science-driven narrative: "</a:t>
            </a:r>
            <a:r>
              <a:rPr lang="en-AU" b="1" dirty="0"/>
              <a:t>It's still an old-fashioned story in a sense, of the triumph of the human spirit. Although it has these modern trappings, it's still a man who beats the odds. They just happen to be genetic odds. That aspect interested me as much as the science</a:t>
            </a:r>
            <a:r>
              <a:rPr lang="en-AU" dirty="0"/>
              <a:t>."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7467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The way readers’ interpretations differ and why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Topic sounds like:</a:t>
            </a:r>
          </a:p>
          <a:p>
            <a:pPr marL="0" indent="0">
              <a:buNone/>
            </a:pPr>
            <a:r>
              <a:rPr lang="en-AU" dirty="0" smtClean="0"/>
              <a:t>The word ‘reader/viewer </a:t>
            </a:r>
          </a:p>
          <a:p>
            <a:pPr marL="0" indent="0">
              <a:buNone/>
            </a:pPr>
            <a:r>
              <a:rPr lang="en-AU" dirty="0" smtClean="0"/>
              <a:t>The word ‘we’ </a:t>
            </a:r>
          </a:p>
          <a:p>
            <a:pPr marL="0" indent="0">
              <a:buNone/>
            </a:pPr>
            <a:r>
              <a:rPr lang="en-AU" b="1" dirty="0" smtClean="0"/>
              <a:t>Example:</a:t>
            </a:r>
          </a:p>
          <a:p>
            <a:pPr marL="0" indent="0">
              <a:buNone/>
            </a:pPr>
            <a:r>
              <a:rPr lang="en-AU" b="1" dirty="0" smtClean="0"/>
              <a:t>Despite the fact Vincent breaks the rules of his society we are with him all the way.  Discuss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3056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Reader/Viewer interpretation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AU" sz="4000" dirty="0" smtClean="0"/>
              <a:t>How do you respond to and interrupt the film </a:t>
            </a:r>
            <a:r>
              <a:rPr lang="en-AU" sz="4000" i="1" dirty="0" err="1" smtClean="0"/>
              <a:t>Gattaca</a:t>
            </a:r>
            <a:r>
              <a:rPr lang="en-AU" sz="4000" dirty="0" smtClean="0"/>
              <a:t>?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Do you like/feel for the characters?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Favourite scenes? Best quotes?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Does it make you worry about how we use science?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Eugene’s suicide???</a:t>
            </a:r>
          </a:p>
          <a:p>
            <a:pPr>
              <a:buFont typeface="Wingdings" pitchFamily="2" charset="2"/>
              <a:buChar char="Ø"/>
            </a:pPr>
            <a:r>
              <a:rPr lang="en-AU" dirty="0"/>
              <a:t>Do you cheer for </a:t>
            </a:r>
            <a:r>
              <a:rPr lang="en-AU" dirty="0" smtClean="0"/>
              <a:t>Vincent and the human spirit?</a:t>
            </a:r>
            <a:endParaRPr lang="en-AU" dirty="0"/>
          </a:p>
          <a:p>
            <a:pPr>
              <a:buFont typeface="Wingdings" pitchFamily="2" charset="2"/>
              <a:buChar char="Ø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610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Sum Up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/>
              <a:t>Know what the topic is asking you to do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Instruction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Topic type/focus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Key words/terms [use these and/or synonyms to ensure you stick to the topic]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8278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Ensure your text response: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AU" dirty="0" smtClean="0"/>
              <a:t>Demonstrates </a:t>
            </a:r>
            <a:r>
              <a:rPr lang="en-AU" dirty="0"/>
              <a:t>your knowledge/understanding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Responds </a:t>
            </a:r>
            <a:r>
              <a:rPr lang="en-AU" dirty="0"/>
              <a:t>to the topic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Is a coherent and</a:t>
            </a:r>
            <a:r>
              <a:rPr lang="en-AU" dirty="0"/>
              <a:t> </a:t>
            </a:r>
            <a:r>
              <a:rPr lang="en-AU" dirty="0" smtClean="0"/>
              <a:t>structured </a:t>
            </a:r>
            <a:r>
              <a:rPr lang="en-AU" dirty="0"/>
              <a:t>essay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562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You need to: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Know the text</a:t>
            </a:r>
          </a:p>
          <a:p>
            <a:pPr marL="0" indent="0">
              <a:buNone/>
            </a:pPr>
            <a:r>
              <a:rPr lang="en-AU" dirty="0" smtClean="0"/>
              <a:t>Respond to the topic</a:t>
            </a:r>
          </a:p>
          <a:p>
            <a:pPr marL="0" indent="0">
              <a:buNone/>
            </a:pPr>
            <a:r>
              <a:rPr lang="en-AU" dirty="0" smtClean="0"/>
              <a:t>Write a structured essay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944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Responding to the topic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“The area that requires the most work is the understanding, deconstruction and  organisation of responses in relation to the set topics.”</a:t>
            </a:r>
          </a:p>
          <a:p>
            <a:pPr marL="0" indent="0">
              <a:buNone/>
            </a:pPr>
            <a:r>
              <a:rPr lang="en-AU" b="1" dirty="0" smtClean="0"/>
              <a:t>2012 VCAA English Assessment Report</a:t>
            </a:r>
          </a:p>
          <a:p>
            <a:pPr marL="0" indent="0">
              <a:buNone/>
            </a:pPr>
            <a:r>
              <a:rPr lang="en-AU" dirty="0" smtClean="0"/>
              <a:t>“There is still a problem with students fully engaging  with the elements  of the topics …”</a:t>
            </a:r>
          </a:p>
          <a:p>
            <a:pPr marL="0" indent="0">
              <a:buNone/>
            </a:pPr>
            <a:r>
              <a:rPr lang="en-AU" b="1" dirty="0" smtClean="0"/>
              <a:t>2013 VCAA </a:t>
            </a:r>
            <a:r>
              <a:rPr lang="en-AU" b="1" dirty="0"/>
              <a:t>English Assessment Report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2595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Text SAC Assessment Criteria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/>
              <a:t>Criterion 1: Knowledge and control of the chosen content </a:t>
            </a:r>
            <a:r>
              <a:rPr lang="en-AU" b="1" dirty="0" smtClean="0"/>
              <a:t>(34 </a:t>
            </a:r>
            <a:r>
              <a:rPr lang="en-AU" b="1" dirty="0"/>
              <a:t>marks)</a:t>
            </a:r>
            <a:endParaRPr lang="en-AU" dirty="0"/>
          </a:p>
          <a:p>
            <a:pPr marL="0" indent="0">
              <a:buNone/>
            </a:pPr>
            <a:r>
              <a:rPr lang="en-AU" b="1" dirty="0"/>
              <a:t>Criterion 2: Coherence and effectiveness of the structure and organization of the writing (8 marks)</a:t>
            </a:r>
            <a:endParaRPr lang="en-AU" dirty="0"/>
          </a:p>
          <a:p>
            <a:pPr marL="0" indent="0">
              <a:buNone/>
            </a:pPr>
            <a:r>
              <a:rPr lang="en-AU" b="1" dirty="0"/>
              <a:t>Criterion 3: Control of the conventions of the English language (8 marks)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7183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Topic </a:t>
            </a:r>
            <a:r>
              <a:rPr lang="en-AU" dirty="0" smtClean="0"/>
              <a:t>instruction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Discuss  (24)</a:t>
            </a:r>
          </a:p>
          <a:p>
            <a:pPr marL="0" indent="0">
              <a:buNone/>
            </a:pPr>
            <a:r>
              <a:rPr lang="en-AU" dirty="0" smtClean="0"/>
              <a:t>Direct question  (11)</a:t>
            </a:r>
          </a:p>
          <a:p>
            <a:pPr marL="0" indent="0">
              <a:buNone/>
            </a:pPr>
            <a:r>
              <a:rPr lang="en-AU" dirty="0" smtClean="0"/>
              <a:t>Do you agree   (5)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 smtClean="0"/>
              <a:t>Note: the number in brackets refers to the number of those instructions on the 2012 exam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317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Types/Focus of topics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the </a:t>
            </a:r>
            <a:r>
              <a:rPr lang="en-AU" dirty="0"/>
              <a:t>ideas, characters and themes constructed by the author/director and presented in the selected text 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the </a:t>
            </a:r>
            <a:r>
              <a:rPr lang="en-AU" dirty="0"/>
              <a:t>way the author/director uses structures, features and conventions to construct meaning 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the </a:t>
            </a:r>
            <a:r>
              <a:rPr lang="en-AU" dirty="0"/>
              <a:t>ways in which authors/directors express or imply a point of view and values 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the </a:t>
            </a:r>
            <a:r>
              <a:rPr lang="en-AU" dirty="0"/>
              <a:t>ways in which readers’ interpretations of text differ and </a:t>
            </a:r>
            <a:r>
              <a:rPr lang="en-AU" dirty="0" smtClean="0"/>
              <a:t>why</a:t>
            </a:r>
          </a:p>
          <a:p>
            <a:pPr marL="0" indent="0">
              <a:buNone/>
            </a:pPr>
            <a:r>
              <a:rPr lang="en-AU" sz="2200" b="1" dirty="0"/>
              <a:t>2013 VCAA English Assessment Report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755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Focus of topic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“… many [topics] have more than one strand.”</a:t>
            </a:r>
            <a:endParaRPr lang="en-AU" dirty="0"/>
          </a:p>
          <a:p>
            <a:pPr marL="0" indent="0">
              <a:buNone/>
            </a:pPr>
            <a:r>
              <a:rPr lang="en-AU" dirty="0" smtClean="0"/>
              <a:t>“Students must ensure they are exploring all of the elements presented in the topic.”</a:t>
            </a:r>
          </a:p>
          <a:p>
            <a:pPr marL="0" indent="0">
              <a:buNone/>
            </a:pPr>
            <a:r>
              <a:rPr lang="en-AU" dirty="0" smtClean="0"/>
              <a:t>“Students who demonstrate an understanding of how construction, structures and features of the text in adding meaning were rewarded.”</a:t>
            </a:r>
          </a:p>
          <a:p>
            <a:pPr marL="0" indent="0">
              <a:buNone/>
            </a:pPr>
            <a:r>
              <a:rPr lang="en-AU" sz="2000" dirty="0" smtClean="0"/>
              <a:t>2012 </a:t>
            </a:r>
            <a:r>
              <a:rPr lang="en-AU" sz="2000" dirty="0"/>
              <a:t>VCAA English Assessment </a:t>
            </a:r>
            <a:r>
              <a:rPr lang="en-AU" sz="2000" dirty="0" smtClean="0"/>
              <a:t>Report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371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Ideas/Character/Theme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Topic sounds like:</a:t>
            </a:r>
          </a:p>
          <a:p>
            <a:pPr marL="0" indent="0">
              <a:buNone/>
            </a:pPr>
            <a:r>
              <a:rPr lang="en-AU" dirty="0" smtClean="0"/>
              <a:t>Character name/s</a:t>
            </a:r>
          </a:p>
          <a:p>
            <a:pPr marL="0" indent="0">
              <a:buNone/>
            </a:pPr>
            <a:r>
              <a:rPr lang="en-AU" dirty="0" smtClean="0"/>
              <a:t>Themes </a:t>
            </a:r>
          </a:p>
          <a:p>
            <a:pPr marL="0" indent="0">
              <a:buNone/>
            </a:pPr>
            <a:r>
              <a:rPr lang="en-AU" b="1" dirty="0" smtClean="0"/>
              <a:t>Example:</a:t>
            </a:r>
          </a:p>
          <a:p>
            <a:pPr marL="0" indent="0">
              <a:buNone/>
            </a:pPr>
            <a:r>
              <a:rPr lang="en-AU" b="1" dirty="0" smtClean="0"/>
              <a:t>To what extent is Vincent/Jerome driven by a desire to beat the system in </a:t>
            </a:r>
            <a:r>
              <a:rPr lang="en-AU" b="1" i="1" dirty="0" err="1" smtClean="0"/>
              <a:t>Gattaca</a:t>
            </a:r>
            <a:r>
              <a:rPr lang="en-AU" b="1" dirty="0" smtClean="0"/>
              <a:t>?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280217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917</Words>
  <Application>Microsoft Office PowerPoint</Application>
  <PresentationFormat>On-screen Show (4:3)</PresentationFormat>
  <Paragraphs>120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Gattaca  Text ResponseTopic Types</vt:lpstr>
      <vt:lpstr>Text response essays have to:</vt:lpstr>
      <vt:lpstr>You need to:</vt:lpstr>
      <vt:lpstr>Responding to the topic </vt:lpstr>
      <vt:lpstr>Text SAC Assessment Criteria</vt:lpstr>
      <vt:lpstr>Topic instruction </vt:lpstr>
      <vt:lpstr>Types/Focus of topics</vt:lpstr>
      <vt:lpstr>Focus of topic</vt:lpstr>
      <vt:lpstr>Ideas/Character/Theme</vt:lpstr>
      <vt:lpstr>Vincent Freeman/Jerome</vt:lpstr>
      <vt:lpstr>Irene Cassini</vt:lpstr>
      <vt:lpstr>Jerome Eugene Morrow</vt:lpstr>
      <vt:lpstr>Anton Freeman</vt:lpstr>
      <vt:lpstr>Ideas/Themes</vt:lpstr>
      <vt:lpstr>Ethics</vt:lpstr>
      <vt:lpstr>Genetic Engineering</vt:lpstr>
      <vt:lpstr>Determinism</vt:lpstr>
      <vt:lpstr>Free will</vt:lpstr>
      <vt:lpstr>Eugenics</vt:lpstr>
      <vt:lpstr>How author/director uses structures, features and conventions to construct meaning</vt:lpstr>
      <vt:lpstr>Film – structures, features, conventions</vt:lpstr>
      <vt:lpstr>Author/Director Point of View and Values</vt:lpstr>
      <vt:lpstr>Andrew Niccol quotes</vt:lpstr>
      <vt:lpstr>Andrew Niccol Quotes</vt:lpstr>
      <vt:lpstr>The way readers’ interpretations differ and why</vt:lpstr>
      <vt:lpstr>Reader/Viewer interpretation</vt:lpstr>
      <vt:lpstr>Sum Up</vt:lpstr>
      <vt:lpstr>Ensure your text response: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Gattaca  Text Essay Question Focus</dc:title>
  <dc:creator>Home User</dc:creator>
  <cp:lastModifiedBy>LaToya</cp:lastModifiedBy>
  <cp:revision>27</cp:revision>
  <cp:lastPrinted>2014-02-10T11:41:24Z</cp:lastPrinted>
  <dcterms:created xsi:type="dcterms:W3CDTF">2014-01-31T12:11:35Z</dcterms:created>
  <dcterms:modified xsi:type="dcterms:W3CDTF">2014-02-16T07:18:59Z</dcterms:modified>
</cp:coreProperties>
</file>